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3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1908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PATROL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52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6B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ideo" Target="../media/media-3-1.mp4"/><Relationship Id="rId2" Type="http://schemas.microsoft.com/office/2007/relationships/media" Target="../media/media-3-1.mp4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image" Target="../media/image-5-4.jp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image" Target="../media/image-6-3.jpg"/><Relationship Id="rId4" Type="http://schemas.openxmlformats.org/officeDocument/2006/relationships/image" Target="../media/image-6-4.jp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image" Target="../media/image-7-4.jp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image" Target="../media/image-9-3.jpg"/><Relationship Id="rId4" Type="http://schemas.openxmlformats.org/officeDocument/2006/relationships/image" Target="../media/image-9-4.jpg"/><Relationship Id="rId5" Type="http://schemas.openxmlformats.org/officeDocument/2006/relationships/image" Target="../media/image-9-5.jp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jpg"/><Relationship Id="rId3" Type="http://schemas.openxmlformats.org/officeDocument/2006/relationships/image" Target="../media/image-1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4008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9B6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 MODEL HACKATHON  ·  SF TECH WEEK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00584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PATROL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240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search drone that looks for one missing person’s things, with no internet.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379476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A9B6B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camper had a blue backpack, an orange tent, and a gray dog.”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489204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E457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of 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55778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5DB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things found on a real-time flight, no false alerts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383280" y="48920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0.32 s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3383280" y="557784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5DB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median time to judge one odd-looking spot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903720" y="365760"/>
            <a:ext cx="4782312" cy="5760720"/>
          </a:xfrm>
          <a:prstGeom prst="roundRect">
            <a:avLst>
              <a:gd name="adj" fmla="val 1912"/>
            </a:avLst>
          </a:prstGeom>
          <a:solidFill>
            <a:srgbClr val="FAFAF8"/>
          </a:solidFill>
          <a:ln w="6350">
            <a:solidFill>
              <a:srgbClr val="FAFAF8"/>
            </a:solidFill>
            <a:prstDash val="solid"/>
          </a:ln>
        </p:spPr>
      </p:sp>
      <p:pic>
        <p:nvPicPr>
          <p:cNvPr id="12" name="Image 0" descr="Top-down map of the real-time flight: seven sweep lanes at 40 metres, eight closer looks, three alerts and one decoy dismisse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7728" y="429768"/>
            <a:ext cx="4654296" cy="5645011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6903720" y="6163056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6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Simulated flight, drawn from its own log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6B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it sees, thinks and finds</a:t>
            </a:r>
            <a:endParaRPr lang="en-US" sz="3400" dirty="0"/>
          </a:p>
        </p:txBody>
      </p:sp>
      <p:pic>
        <p:nvPicPr>
          <p:cNvPr id="3" name="Image 0" descr="The Patrol console at the moment of an alert: header, clue cards, zoom camera, decision trace, sector map, chase view, log and alert card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80160"/>
            <a:ext cx="7589520" cy="47434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147158" y="1342225"/>
            <a:ext cx="274320" cy="274320"/>
          </a:xfrm>
          <a:prstGeom prst="ellipse">
            <a:avLst/>
          </a:prstGeom>
          <a:solidFill>
            <a:srgbClr val="E4570E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5147158" y="1342225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63088" y="1531963"/>
            <a:ext cx="274320" cy="274320"/>
          </a:xfrm>
          <a:prstGeom prst="ellipse">
            <a:avLst/>
          </a:prstGeom>
          <a:solidFill>
            <a:srgbClr val="E4570E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563088" y="1531963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580083" y="1911439"/>
            <a:ext cx="274320" cy="274320"/>
          </a:xfrm>
          <a:prstGeom prst="ellipse">
            <a:avLst/>
          </a:prstGeom>
          <a:solidFill>
            <a:srgbClr val="E4570E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1580083" y="1911439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428293" y="4178808"/>
            <a:ext cx="274320" cy="274320"/>
          </a:xfrm>
          <a:prstGeom prst="ellipse">
            <a:avLst/>
          </a:prstGeom>
          <a:solidFill>
            <a:srgbClr val="E4570E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1428293" y="417880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781044" y="1911439"/>
            <a:ext cx="274320" cy="274320"/>
          </a:xfrm>
          <a:prstGeom prst="ellipse">
            <a:avLst/>
          </a:prstGeom>
          <a:solidFill>
            <a:srgbClr val="E4570E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3781044" y="1911439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970782" y="3998557"/>
            <a:ext cx="274320" cy="274320"/>
          </a:xfrm>
          <a:prstGeom prst="ellipse">
            <a:avLst/>
          </a:prstGeom>
          <a:solidFill>
            <a:srgbClr val="E4570E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3970782" y="3998557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705149" y="5032629"/>
            <a:ext cx="274320" cy="274320"/>
          </a:xfrm>
          <a:prstGeom prst="ellipse">
            <a:avLst/>
          </a:prstGeom>
          <a:solidFill>
            <a:srgbClr val="E4570E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3705149" y="5032629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830214" y="1911439"/>
            <a:ext cx="274320" cy="274320"/>
          </a:xfrm>
          <a:prstGeom prst="ellipse">
            <a:avLst/>
          </a:prstGeom>
          <a:solidFill>
            <a:srgbClr val="E4570E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5830214" y="1911439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8412480" y="1316736"/>
            <a:ext cx="274320" cy="274320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412480" y="13167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823960" y="1280160"/>
            <a:ext cx="2864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  </a:t>
            </a:r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state, area searched, battery, who decided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8412480" y="1901952"/>
            <a:ext cx="274320" cy="274320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412480" y="19019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823960" y="1865376"/>
            <a:ext cx="2864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 for  </a:t>
            </a:r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clues, in qwen38’s words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8412480" y="2487168"/>
            <a:ext cx="274320" cy="274320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8412480" y="2487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8823960" y="2450592"/>
            <a:ext cx="2864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  </a:t>
            </a:r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sweep photo, then the close-up and verdict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8412480" y="3072384"/>
            <a:ext cx="274320" cy="274320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412480" y="30723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8823960" y="3035808"/>
            <a:ext cx="2864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trace  </a:t>
            </a:r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crop Clef-Flash judged, and its odds</a:t>
            </a:r>
            <a:endParaRPr lang="en-US" sz="1250" dirty="0"/>
          </a:p>
        </p:txBody>
      </p:sp>
      <p:sp>
        <p:nvSpPr>
          <p:cNvPr id="32" name="Shape 29"/>
          <p:cNvSpPr/>
          <p:nvPr/>
        </p:nvSpPr>
        <p:spPr>
          <a:xfrm>
            <a:off x="8412480" y="3657600"/>
            <a:ext cx="274320" cy="274320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412480" y="36576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8823960" y="3621024"/>
            <a:ext cx="2864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 </a:t>
            </a:r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lanes, trail, spots checked, alerts, next sectors</a:t>
            </a:r>
            <a:endParaRPr lang="en-US" sz="1250" dirty="0"/>
          </a:p>
        </p:txBody>
      </p:sp>
      <p:sp>
        <p:nvSpPr>
          <p:cNvPr id="35" name="Shape 32"/>
          <p:cNvSpPr/>
          <p:nvPr/>
        </p:nvSpPr>
        <p:spPr>
          <a:xfrm>
            <a:off x="8412480" y="4242816"/>
            <a:ext cx="274320" cy="274320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8412480" y="424281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8823960" y="4206240"/>
            <a:ext cx="2864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Chase view  </a:t>
            </a:r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audience; no model uses it</a:t>
            </a:r>
            <a:endParaRPr lang="en-US" sz="1250" dirty="0"/>
          </a:p>
        </p:txBody>
      </p:sp>
      <p:sp>
        <p:nvSpPr>
          <p:cNvPr id="38" name="Shape 35"/>
          <p:cNvSpPr/>
          <p:nvPr/>
        </p:nvSpPr>
        <p:spPr>
          <a:xfrm>
            <a:off x="8412480" y="4828032"/>
            <a:ext cx="274320" cy="274320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8412480" y="48280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0" name="Text 37"/>
          <p:cNvSpPr txBox="1"/>
          <p:nvPr/>
        </p:nvSpPr>
        <p:spPr>
          <a:xfrm>
            <a:off x="8823960" y="4791456"/>
            <a:ext cx="2864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 </a:t>
            </a:r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decision, note and spoken line</a:t>
            </a:r>
            <a:endParaRPr lang="en-US" sz="1250" dirty="0"/>
          </a:p>
        </p:txBody>
      </p:sp>
      <p:sp>
        <p:nvSpPr>
          <p:cNvPr id="41" name="Shape 38"/>
          <p:cNvSpPr/>
          <p:nvPr/>
        </p:nvSpPr>
        <p:spPr>
          <a:xfrm>
            <a:off x="8412480" y="5413248"/>
            <a:ext cx="274320" cy="274320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8412480" y="54132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3" name="Text 40"/>
          <p:cNvSpPr txBox="1"/>
          <p:nvPr/>
        </p:nvSpPr>
        <p:spPr>
          <a:xfrm>
            <a:off x="8823960" y="5376672"/>
            <a:ext cx="2864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Alerts  </a:t>
            </a:r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sweep crop beside the confirming close-up</a:t>
            </a:r>
            <a:endParaRPr lang="en-US" sz="1250" dirty="0"/>
          </a:p>
        </p:txBody>
      </p:sp>
      <p:sp>
        <p:nvSpPr>
          <p:cNvPr id="44" name="Text 41"/>
          <p:cNvSpPr txBox="1"/>
          <p:nvPr/>
        </p:nvSpPr>
        <p:spPr>
          <a:xfrm>
            <a:off x="502920" y="616077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moment of an alert in the demo flight: Clef-Flash has just confirmed the blue backpack from 20 m.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the whole flight</a:t>
            </a:r>
            <a:endParaRPr lang="en-US" sz="34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02920" y="1280160"/>
            <a:ext cx="7863840" cy="49149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823960" y="1371600"/>
            <a:ext cx="286481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800"/>
              </a:spcAft>
              <a:buSzPct val="100000"/>
              <a:buChar char="•"/>
            </a:pPr>
            <a:r>
              <a:rPr lang="en-US" sz="17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min 23 s, replayed at 3.5× with the alerts read aloud.</a:t>
            </a:r>
            <a:endParaRPr lang="en-US" sz="1700" dirty="0"/>
          </a:p>
          <a:p>
            <a:pPr marL="203200" indent="-203200">
              <a:spcAft>
                <a:spcPts val="1800"/>
              </a:spcAft>
              <a:buSzPct val="100000"/>
              <a:buChar char="•"/>
            </a:pPr>
            <a:r>
              <a:rPr lang="en-US" sz="17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finds, the tarp checked and dismissed, no false alerts.</a:t>
            </a:r>
            <a:endParaRPr lang="en-US" sz="1700" dirty="0"/>
          </a:p>
          <a:p>
            <a:pPr marL="203200" indent="-203200">
              <a:spcAft>
                <a:spcPts val="1800"/>
              </a:spcAft>
              <a:buSzPct val="100000"/>
              <a:buChar char="•"/>
            </a:pPr>
            <a:r>
              <a:rPr lang="en-US" sz="17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recording is also the stage fallback.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Searchers start with words, not photos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2920" y="1371600"/>
            <a:ext cx="6309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77240" y="153619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FAMILY SAYS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camper had a blue backpack, an orange tent, and a gray dog.”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3337560"/>
            <a:ext cx="6309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Nobody has trained a detector on this person’s blue backpack.</a:t>
            </a:r>
            <a:endParaRPr lang="en-US" sz="17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cell signal: an alert is about 270 bytes of text plus a 20 KB photo.</a:t>
            </a:r>
            <a:endParaRPr lang="en-US" sz="17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Decide in the air. After landing, every “maybe” costs another flight.</a:t>
            </a:r>
            <a:endParaRPr lang="en-US" sz="1700" dirty="0"/>
          </a:p>
        </p:txBody>
      </p:sp>
      <p:pic>
        <p:nvPicPr>
          <p:cNvPr id="7" name="Image 0" descr="Blue backpack enlarged from a 40 metre sweep pho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1371600"/>
            <a:ext cx="4370832" cy="327812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315200" y="4800600"/>
            <a:ext cx="4370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40 m, a backpack is a smudge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315200" y="5138928"/>
            <a:ext cx="4370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22 pixels across: enough to look odd, not enough to be sure.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flight in five moments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2920" y="1417320"/>
            <a:ext cx="2090867" cy="384048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12648" y="1527048"/>
            <a:ext cx="1871411" cy="1403558"/>
          </a:xfrm>
          <a:prstGeom prst="roundRect">
            <a:avLst>
              <a:gd name="adj" fmla="val 3909"/>
            </a:avLst>
          </a:prstGeom>
          <a:solidFill>
            <a:srgbClr val="13976A"/>
          </a:solidFill>
          <a:ln w="6350">
            <a:solidFill>
              <a:srgbClr val="13976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0664" y="1527048"/>
            <a:ext cx="1615379" cy="1403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“...a blue backpack, an orange tent, and a gray dog.”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12648" y="3095198"/>
            <a:ext cx="347472" cy="347472"/>
          </a:xfrm>
          <a:prstGeom prst="ellipse">
            <a:avLst/>
          </a:prstGeom>
          <a:solidFill>
            <a:srgbClr val="15212B"/>
          </a:solidFill>
          <a:ln w="6350">
            <a:solidFill>
              <a:srgbClr val="15212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12648" y="309519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3095198"/>
            <a:ext cx="143249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it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12648" y="3598118"/>
            <a:ext cx="1871411" cy="1522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Parakeet writes it down. qwen38 turns each thing into a sentence about how it looks from above.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776667" y="1417320"/>
            <a:ext cx="2090867" cy="384048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pic>
        <p:nvPicPr>
          <p:cNvPr id="11" name="Image 0" descr="Sweep at 40 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6395" y="1527048"/>
            <a:ext cx="1871411" cy="1403558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2886395" y="3095198"/>
            <a:ext cx="347472" cy="347472"/>
          </a:xfrm>
          <a:prstGeom prst="ellipse">
            <a:avLst/>
          </a:prstGeom>
          <a:solidFill>
            <a:srgbClr val="15212B"/>
          </a:solidFill>
          <a:ln w="6350">
            <a:solidFill>
              <a:srgbClr val="15212B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886395" y="309519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3325307" y="3095198"/>
            <a:ext cx="143249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Sweep at 40 m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2886395" y="3598118"/>
            <a:ext cx="1871411" cy="1522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photo every 12 m. The finder boxes odd spots; Clef-Flash says 61% backpack in about 0.3 s.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050414" y="1417320"/>
            <a:ext cx="2090867" cy="384048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pic>
        <p:nvPicPr>
          <p:cNvPr id="17" name="Image 1" descr="Follow a lea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142" y="1527048"/>
            <a:ext cx="1871411" cy="1403558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160142" y="3095198"/>
            <a:ext cx="347472" cy="347472"/>
          </a:xfrm>
          <a:prstGeom prst="ellipse">
            <a:avLst/>
          </a:prstGeom>
          <a:solidFill>
            <a:srgbClr val="15212B"/>
          </a:solidFill>
          <a:ln w="6350">
            <a:solidFill>
              <a:srgbClr val="15212B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5160142" y="309519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6"/>
          <p:cNvSpPr txBox="1"/>
          <p:nvPr/>
        </p:nvSpPr>
        <p:spPr>
          <a:xfrm>
            <a:off x="5599054" y="3095198"/>
            <a:ext cx="143249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a lead</a:t>
            </a:r>
            <a:endParaRPr lang="en-US" sz="1400" dirty="0"/>
          </a:p>
        </p:txBody>
      </p:sp>
      <p:sp>
        <p:nvSpPr>
          <p:cNvPr id="21" name="Text 17"/>
          <p:cNvSpPr txBox="1"/>
          <p:nvPr/>
        </p:nvSpPr>
        <p:spPr>
          <a:xfrm>
            <a:off x="5160142" y="3598118"/>
            <a:ext cx="1871411" cy="1522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Down to 20 m for a close-up. The backpack scores 94.5%: confirmed.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7324161" y="1417320"/>
            <a:ext cx="2090867" cy="384048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pic>
        <p:nvPicPr>
          <p:cNvPr id="23" name="Image 2" descr="Aler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889" y="1527048"/>
            <a:ext cx="1871411" cy="1403558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7507041" y="160020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7507041" y="160020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</a:t>
            </a:r>
            <a:endParaRPr lang="en-US" sz="1000" dirty="0"/>
          </a:p>
        </p:txBody>
      </p:sp>
      <p:sp>
        <p:nvSpPr>
          <p:cNvPr id="26" name="Shape 21"/>
          <p:cNvSpPr/>
          <p:nvPr/>
        </p:nvSpPr>
        <p:spPr>
          <a:xfrm>
            <a:off x="7433889" y="3095198"/>
            <a:ext cx="347472" cy="347472"/>
          </a:xfrm>
          <a:prstGeom prst="ellipse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27" name="Text 22"/>
          <p:cNvSpPr txBox="1"/>
          <p:nvPr/>
        </p:nvSpPr>
        <p:spPr>
          <a:xfrm>
            <a:off x="7433889" y="309519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3"/>
          <p:cNvSpPr txBox="1"/>
          <p:nvPr/>
        </p:nvSpPr>
        <p:spPr>
          <a:xfrm>
            <a:off x="7872801" y="3095198"/>
            <a:ext cx="143249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</a:t>
            </a:r>
            <a:endParaRPr lang="en-US" sz="1400" dirty="0"/>
          </a:p>
        </p:txBody>
      </p:sp>
      <p:sp>
        <p:nvSpPr>
          <p:cNvPr id="29" name="Text 24"/>
          <p:cNvSpPr txBox="1"/>
          <p:nvPr/>
        </p:nvSpPr>
        <p:spPr>
          <a:xfrm>
            <a:off x="7433889" y="3598118"/>
            <a:ext cx="1871411" cy="1522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position, a photo and a spoken note. The tent alert lands 0.24 m from the tent.</a:t>
            </a:r>
            <a:endParaRPr lang="en-US" sz="1400" dirty="0"/>
          </a:p>
        </p:txBody>
      </p:sp>
      <p:sp>
        <p:nvSpPr>
          <p:cNvPr id="30" name="Shape 25"/>
          <p:cNvSpPr/>
          <p:nvPr/>
        </p:nvSpPr>
        <p:spPr>
          <a:xfrm>
            <a:off x="9597908" y="1417320"/>
            <a:ext cx="2090867" cy="384048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pic>
        <p:nvPicPr>
          <p:cNvPr id="31" name="Image 3" descr="Think ahea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7636" y="1527048"/>
            <a:ext cx="1871411" cy="1403558"/>
          </a:xfrm>
          <a:prstGeom prst="rect">
            <a:avLst/>
          </a:prstGeom>
        </p:spPr>
      </p:pic>
      <p:sp>
        <p:nvSpPr>
          <p:cNvPr id="32" name="Shape 26"/>
          <p:cNvSpPr/>
          <p:nvPr/>
        </p:nvSpPr>
        <p:spPr>
          <a:xfrm>
            <a:off x="9707636" y="3095198"/>
            <a:ext cx="347472" cy="347472"/>
          </a:xfrm>
          <a:prstGeom prst="ellipse">
            <a:avLst/>
          </a:prstGeom>
          <a:solidFill>
            <a:srgbClr val="15212B"/>
          </a:solidFill>
          <a:ln w="6350">
            <a:solidFill>
              <a:srgbClr val="15212B"/>
            </a:solidFill>
            <a:prstDash val="solid"/>
          </a:ln>
        </p:spPr>
      </p:sp>
      <p:sp>
        <p:nvSpPr>
          <p:cNvPr id="33" name="Text 27"/>
          <p:cNvSpPr txBox="1"/>
          <p:nvPr/>
        </p:nvSpPr>
        <p:spPr>
          <a:xfrm>
            <a:off x="9707636" y="309519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34" name="Text 28"/>
          <p:cNvSpPr txBox="1"/>
          <p:nvPr/>
        </p:nvSpPr>
        <p:spPr>
          <a:xfrm>
            <a:off x="10146548" y="3095198"/>
            <a:ext cx="143249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ahead</a:t>
            </a:r>
            <a:endParaRPr lang="en-US" sz="1400" dirty="0"/>
          </a:p>
        </p:txBody>
      </p:sp>
      <p:sp>
        <p:nvSpPr>
          <p:cNvPr id="35" name="Text 29"/>
          <p:cNvSpPr txBox="1"/>
          <p:nvPr/>
        </p:nvSpPr>
        <p:spPr>
          <a:xfrm>
            <a:off x="9707636" y="3598118"/>
            <a:ext cx="1871411" cy="1522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qwen38 reorders the sectors. The second find came 29.5 s sooner, on average.</a:t>
            </a:r>
            <a:endParaRPr lang="en-US" sz="1400" dirty="0"/>
          </a:p>
        </p:txBody>
      </p:sp>
      <p:sp>
        <p:nvSpPr>
          <p:cNvPr id="36" name="Text 30"/>
          <p:cNvSpPr txBox="1"/>
          <p:nvPr/>
        </p:nvSpPr>
        <p:spPr>
          <a:xfrm>
            <a:off x="502920" y="5486400"/>
            <a:ext cx="111858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flights in the simulator, with the real models deciding.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decoy dismissed, a backpack confirmed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123444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40 M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429000" y="123444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CLOSE-UP AT 20 M</a:t>
            </a:r>
            <a:endParaRPr lang="en-US" sz="1000" dirty="0"/>
          </a:p>
        </p:txBody>
      </p:sp>
      <p:pic>
        <p:nvPicPr>
          <p:cNvPr id="5" name="Image 0" descr="blue tarp from 40 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90472"/>
            <a:ext cx="2057400" cy="2057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743200" y="2391156"/>
            <a:ext cx="548640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pic>
        <p:nvPicPr>
          <p:cNvPr id="7" name="Image 1" descr="blue tarp close-up at 20 m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490472"/>
            <a:ext cx="2743200" cy="20574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720840" y="1554480"/>
            <a:ext cx="1554480" cy="347472"/>
          </a:xfrm>
          <a:prstGeom prst="roundRect">
            <a:avLst>
              <a:gd name="adj" fmla="val 50000"/>
            </a:avLst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720840" y="155448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DISMISSED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6720840" y="2057400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40 M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720840" y="2286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17%</a:t>
            </a:r>
            <a:endParaRPr lang="en-US" sz="3200" dirty="0"/>
          </a:p>
        </p:txBody>
      </p:sp>
      <p:sp>
        <p:nvSpPr>
          <p:cNvPr id="12" name="Text 8"/>
          <p:cNvSpPr txBox="1"/>
          <p:nvPr/>
        </p:nvSpPr>
        <p:spPr>
          <a:xfrm>
            <a:off x="6720840" y="2880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 backpack?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8732520" y="205740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20 M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8732520" y="22860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4%</a:t>
            </a:r>
            <a:endParaRPr lang="en-US" sz="3200" dirty="0"/>
          </a:p>
        </p:txBody>
      </p:sp>
      <p:sp>
        <p:nvSpPr>
          <p:cNvPr id="15" name="Text 11"/>
          <p:cNvSpPr txBox="1"/>
          <p:nvPr/>
        </p:nvSpPr>
        <p:spPr>
          <a:xfrm>
            <a:off x="8732520" y="2880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flat sheet. Best clue score 4%.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502920" y="361188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40 M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3429000" y="361188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CLOSE-UP AT 20 M</a:t>
            </a:r>
            <a:endParaRPr lang="en-US" sz="1000" dirty="0"/>
          </a:p>
        </p:txBody>
      </p:sp>
      <p:pic>
        <p:nvPicPr>
          <p:cNvPr id="18" name="Image 2" descr="blue backpack from 40 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867912"/>
            <a:ext cx="2057400" cy="20574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2743200" y="4768596"/>
            <a:ext cx="548640" cy="256032"/>
          </a:xfrm>
          <a:prstGeom prst="rightArrow">
            <a:avLst/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pic>
        <p:nvPicPr>
          <p:cNvPr id="20" name="Image 3" descr="blue backpack close-up at 20 m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3867912"/>
            <a:ext cx="2743200" cy="205740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6720840" y="3931920"/>
            <a:ext cx="1554480" cy="347472"/>
          </a:xfrm>
          <a:prstGeom prst="roundRect">
            <a:avLst>
              <a:gd name="adj" fmla="val 50000"/>
            </a:avLst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6720840" y="393192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CONFIRMED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6720840" y="4434840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40 M</a:t>
            </a:r>
            <a:endParaRPr lang="en-US" sz="1000" dirty="0"/>
          </a:p>
        </p:txBody>
      </p:sp>
      <p:sp>
        <p:nvSpPr>
          <p:cNvPr id="24" name="Text 18"/>
          <p:cNvSpPr txBox="1"/>
          <p:nvPr/>
        </p:nvSpPr>
        <p:spPr>
          <a:xfrm>
            <a:off x="6720840" y="46634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61%</a:t>
            </a:r>
            <a:endParaRPr lang="en-US" sz="3200" dirty="0"/>
          </a:p>
        </p:txBody>
      </p:sp>
      <p:sp>
        <p:nvSpPr>
          <p:cNvPr id="25" name="Text 19"/>
          <p:cNvSpPr txBox="1"/>
          <p:nvPr/>
        </p:nvSpPr>
        <p:spPr>
          <a:xfrm>
            <a:off x="6720840" y="5257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 backpack?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8732520" y="443484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20 M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8732520" y="46634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E457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94.5%</a:t>
            </a:r>
            <a:endParaRPr lang="en-US" sz="3200" dirty="0"/>
          </a:p>
        </p:txBody>
      </p:sp>
      <p:sp>
        <p:nvSpPr>
          <p:cNvPr id="28" name="Text 22"/>
          <p:cNvSpPr txBox="1"/>
          <p:nvPr/>
        </p:nvSpPr>
        <p:spPr>
          <a:xfrm>
            <a:off x="8732520" y="5257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Straps and pockets. Back in the lane with an alert.</a:t>
            </a:r>
            <a:endParaRPr lang="en-US" sz="1200" dirty="0"/>
          </a:p>
        </p:txBody>
      </p:sp>
      <p:sp>
        <p:nvSpPr>
          <p:cNvPr id="29" name="Text 23"/>
          <p:cNvSpPr txBox="1"/>
          <p:nvPr/>
        </p:nvSpPr>
        <p:spPr>
          <a:xfrm>
            <a:off x="502920" y="605332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Scores are Clef-Flash’s probability that the spot is the blue backpack.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models fly it, three built the props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2920" y="1280160"/>
            <a:ext cx="265930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85800" y="1499616"/>
            <a:ext cx="182880" cy="182880"/>
          </a:xfrm>
          <a:prstGeom prst="ellipse">
            <a:avLst/>
          </a:prstGeom>
          <a:solidFill>
            <a:srgbClr val="2A78D6"/>
          </a:solidFill>
          <a:ln w="6350">
            <a:solidFill>
              <a:srgbClr val="2A78D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60120" y="1426464"/>
            <a:ext cx="2110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Clef-Flash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847088"/>
            <a:ext cx="22935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FAST EYES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103120"/>
            <a:ext cx="2293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Judges each odd spot in about 0.3 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45104" y="1280160"/>
            <a:ext cx="265930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27984" y="1499616"/>
            <a:ext cx="182880" cy="182880"/>
          </a:xfrm>
          <a:prstGeom prst="ellipse">
            <a:avLst/>
          </a:prstGeom>
          <a:solidFill>
            <a:srgbClr val="6250D6"/>
          </a:solidFill>
          <a:ln w="6350">
            <a:solidFill>
              <a:srgbClr val="6250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802304" y="1426464"/>
            <a:ext cx="2110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25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qwen38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527984" y="1847088"/>
            <a:ext cx="22935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SLOW THINKER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3527984" y="2103120"/>
            <a:ext cx="2293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Clue sentences, radio notes, trail plans, second opinions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87288" y="1280160"/>
            <a:ext cx="265930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70168" y="1499616"/>
            <a:ext cx="182880" cy="182880"/>
          </a:xfrm>
          <a:prstGeom prst="ellipse">
            <a:avLst/>
          </a:prstGeom>
          <a:solidFill>
            <a:srgbClr val="13976A"/>
          </a:solidFill>
          <a:ln w="6350">
            <a:solidFill>
              <a:srgbClr val="13976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44488" y="1426464"/>
            <a:ext cx="2110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9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Parakeet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370168" y="1847088"/>
            <a:ext cx="22935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EARS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6370168" y="2103120"/>
            <a:ext cx="2293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Speech to text in 20 to 90 ms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029471" y="1280160"/>
            <a:ext cx="265930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9212351" y="1499616"/>
            <a:ext cx="182880" cy="182880"/>
          </a:xfrm>
          <a:prstGeom prst="ellipse">
            <a:avLst/>
          </a:prstGeom>
          <a:solidFill>
            <a:srgbClr val="13976A"/>
          </a:solidFill>
          <a:ln w="6350">
            <a:solidFill>
              <a:srgbClr val="13976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486671" y="1426464"/>
            <a:ext cx="2110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9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Kokoro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212351" y="1847088"/>
            <a:ext cx="22935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VOICE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9212351" y="2103120"/>
            <a:ext cx="2293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Reads every alert aloud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02920" y="3063240"/>
            <a:ext cx="11185855" cy="411480"/>
          </a:xfrm>
          <a:prstGeom prst="roundRect">
            <a:avLst>
              <a:gd name="adj" fmla="val 17778"/>
            </a:avLst>
          </a:prstGeom>
          <a:solidFill>
            <a:srgbClr val="15212B"/>
          </a:solidFill>
          <a:ln w="6350">
            <a:solidFill>
              <a:srgbClr val="1521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31520" y="3063240"/>
            <a:ext cx="107286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Plain code flies the drone and owns safety. Models advise; no model can override it.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02920" y="3703320"/>
            <a:ext cx="1118585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MORE MODELS, CHAINED BY m3d, BUILT EVERY PROP FROM ONE SENTENCE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02920" y="4023360"/>
            <a:ext cx="132588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5B6B76"/>
            </a:solidFill>
            <a:prstDash val="dash"/>
          </a:ln>
        </p:spPr>
      </p:sp>
      <p:sp>
        <p:nvSpPr>
          <p:cNvPr id="27" name="Text 25"/>
          <p:cNvSpPr txBox="1"/>
          <p:nvPr/>
        </p:nvSpPr>
        <p:spPr>
          <a:xfrm>
            <a:off x="594360" y="4023360"/>
            <a:ext cx="1143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 royal blue hiking backpack with black straps”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02920" y="5440680"/>
            <a:ext cx="21091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sentence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502920" y="5715000"/>
            <a:ext cx="21091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 royal blue hiking backpack”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1920240" y="4558284"/>
            <a:ext cx="310896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pic>
        <p:nvPicPr>
          <p:cNvPr id="31" name="Image 0" descr="Z-Image Turb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0675" y="4023360"/>
            <a:ext cx="1325880" cy="1325880"/>
          </a:xfrm>
          <a:prstGeom prst="rect">
            <a:avLst/>
          </a:prstGeom>
        </p:spPr>
      </p:pic>
      <p:sp>
        <p:nvSpPr>
          <p:cNvPr id="32" name="Text 29"/>
          <p:cNvSpPr txBox="1"/>
          <p:nvPr/>
        </p:nvSpPr>
        <p:spPr>
          <a:xfrm>
            <a:off x="2840675" y="5440680"/>
            <a:ext cx="21091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Z-Image Turbo</a:t>
            </a:r>
            <a:endParaRPr lang="en-US" sz="1250" dirty="0"/>
          </a:p>
        </p:txBody>
      </p:sp>
      <p:sp>
        <p:nvSpPr>
          <p:cNvPr id="33" name="Text 30"/>
          <p:cNvSpPr txBox="1"/>
          <p:nvPr/>
        </p:nvSpPr>
        <p:spPr>
          <a:xfrm>
            <a:off x="2840675" y="5715000"/>
            <a:ext cx="21091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concept picture, 20 s</a:t>
            </a:r>
            <a:endParaRPr lang="en-US" sz="1150" dirty="0"/>
          </a:p>
        </p:txBody>
      </p:sp>
      <p:sp>
        <p:nvSpPr>
          <p:cNvPr id="34" name="Shape 31"/>
          <p:cNvSpPr/>
          <p:nvPr/>
        </p:nvSpPr>
        <p:spPr>
          <a:xfrm>
            <a:off x="4257995" y="4558284"/>
            <a:ext cx="310896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pic>
        <p:nvPicPr>
          <p:cNvPr id="35" name="Image 1" descr="Apple Vis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430" y="4023360"/>
            <a:ext cx="1325880" cy="1325880"/>
          </a:xfrm>
          <a:prstGeom prst="rect">
            <a:avLst/>
          </a:prstGeom>
        </p:spPr>
      </p:pic>
      <p:sp>
        <p:nvSpPr>
          <p:cNvPr id="36" name="Text 32"/>
          <p:cNvSpPr txBox="1"/>
          <p:nvPr/>
        </p:nvSpPr>
        <p:spPr>
          <a:xfrm>
            <a:off x="5178430" y="5440680"/>
            <a:ext cx="21091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Vision</a:t>
            </a:r>
            <a:endParaRPr lang="en-US" sz="1250" dirty="0"/>
          </a:p>
        </p:txBody>
      </p:sp>
      <p:sp>
        <p:nvSpPr>
          <p:cNvPr id="37" name="Text 33"/>
          <p:cNvSpPr txBox="1"/>
          <p:nvPr/>
        </p:nvSpPr>
        <p:spPr>
          <a:xfrm>
            <a:off x="5178430" y="5715000"/>
            <a:ext cx="21091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cut-out, under a second</a:t>
            </a:r>
            <a:endParaRPr lang="en-US" sz="1150" dirty="0"/>
          </a:p>
        </p:txBody>
      </p:sp>
      <p:sp>
        <p:nvSpPr>
          <p:cNvPr id="38" name="Shape 34"/>
          <p:cNvSpPr/>
          <p:nvPr/>
        </p:nvSpPr>
        <p:spPr>
          <a:xfrm>
            <a:off x="6595750" y="4558284"/>
            <a:ext cx="310896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pic>
        <p:nvPicPr>
          <p:cNvPr id="39" name="Image 2" descr="Hunyuan3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185" y="4023360"/>
            <a:ext cx="1325880" cy="1325880"/>
          </a:xfrm>
          <a:prstGeom prst="rect">
            <a:avLst/>
          </a:prstGeom>
        </p:spPr>
      </p:pic>
      <p:sp>
        <p:nvSpPr>
          <p:cNvPr id="40" name="Text 35"/>
          <p:cNvSpPr txBox="1"/>
          <p:nvPr/>
        </p:nvSpPr>
        <p:spPr>
          <a:xfrm>
            <a:off x="7516185" y="5440680"/>
            <a:ext cx="21091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Hunyuan3D</a:t>
            </a:r>
            <a:endParaRPr lang="en-US" sz="1250" dirty="0"/>
          </a:p>
        </p:txBody>
      </p:sp>
      <p:sp>
        <p:nvSpPr>
          <p:cNvPr id="41" name="Text 36"/>
          <p:cNvSpPr txBox="1"/>
          <p:nvPr/>
        </p:nvSpPr>
        <p:spPr>
          <a:xfrm>
            <a:off x="7516185" y="5715000"/>
            <a:ext cx="21091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shape and textures, 260 s</a:t>
            </a:r>
            <a:endParaRPr lang="en-US" sz="1150" dirty="0"/>
          </a:p>
        </p:txBody>
      </p:sp>
      <p:sp>
        <p:nvSpPr>
          <p:cNvPr id="42" name="Shape 37"/>
          <p:cNvSpPr/>
          <p:nvPr/>
        </p:nvSpPr>
        <p:spPr>
          <a:xfrm>
            <a:off x="8933505" y="4558284"/>
            <a:ext cx="310896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pic>
        <p:nvPicPr>
          <p:cNvPr id="43" name="Image 3" descr="Backpack close-up from the drone camer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3940" y="4023360"/>
            <a:ext cx="1767840" cy="1325880"/>
          </a:xfrm>
          <a:prstGeom prst="rect">
            <a:avLst/>
          </a:prstGeom>
        </p:spPr>
      </p:pic>
      <p:sp>
        <p:nvSpPr>
          <p:cNvPr id="44" name="Text 38"/>
          <p:cNvSpPr txBox="1"/>
          <p:nvPr/>
        </p:nvSpPr>
        <p:spPr>
          <a:xfrm>
            <a:off x="9853940" y="5440680"/>
            <a:ext cx="21091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simulator</a:t>
            </a:r>
            <a:endParaRPr lang="en-US" sz="1250" dirty="0"/>
          </a:p>
        </p:txBody>
      </p:sp>
      <p:sp>
        <p:nvSpPr>
          <p:cNvPr id="45" name="Text 39"/>
          <p:cNvSpPr txBox="1"/>
          <p:nvPr/>
        </p:nvSpPr>
        <p:spPr>
          <a:xfrm>
            <a:off x="9853940" y="5715000"/>
            <a:ext cx="21091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photographed by the drone</a:t>
            </a:r>
            <a:endParaRPr lang="en-US" sz="1150" dirty="0"/>
          </a:p>
        </p:txBody>
      </p:sp>
      <p:sp>
        <p:nvSpPr>
          <p:cNvPr id="46" name="Text 40"/>
          <p:cNvSpPr txBox="1"/>
          <p:nvPr/>
        </p:nvSpPr>
        <p:spPr>
          <a:xfrm>
            <a:off x="502920" y="6126480"/>
            <a:ext cx="102714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5 minutes per item, 8 items. All of it happens before the flight.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loop, slow thinker, code in charge</a:t>
            </a:r>
            <a:endParaRPr lang="en-US" sz="3400" dirty="0"/>
          </a:p>
        </p:txBody>
      </p:sp>
      <p:pic>
        <p:nvPicPr>
          <p:cNvPr id="3" name="Image 0" descr="Diagram of how the models fit together: voice and description before take-off, the fast Clef-Flash loop on every photo, the slow qwen38 loop a few times a fligh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88720"/>
            <a:ext cx="11185855" cy="478731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6104050"/>
            <a:ext cx="111858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A7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Clef-Flash</a:t>
            </a:r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judges every photo in about 0.3 s.   </a:t>
            </a:r>
            <a:pPr indent="0" marL="0">
              <a:buNone/>
            </a:pPr>
            <a:r>
              <a:rPr lang="en-US" sz="1300" b="1" dirty="0">
                <a:solidFill>
                  <a:srgbClr val="625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qwen38</a:t>
            </a:r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does a few background jobs.   </a:t>
            </a:r>
            <a:pPr indent="0" marL="0">
              <a:buNone/>
            </a:pPr>
            <a:r>
              <a:rPr lang="en-US" sz="13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</a:t>
            </a:r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checks every answer and owns safety.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 high, look close</a:t>
            </a:r>
            <a:endParaRPr lang="en-US" sz="3400" dirty="0"/>
          </a:p>
        </p:txBody>
      </p:sp>
      <p:pic>
        <p:nvPicPr>
          <p:cNvPr id="3" name="Image 0" descr="The same blue backpack, sweep · 60 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80160"/>
            <a:ext cx="2105497" cy="157912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2950723"/>
            <a:ext cx="21054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sweep · 60 m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3243331"/>
            <a:ext cx="21054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finder misses it</a:t>
            </a:r>
            <a:endParaRPr lang="en-US" sz="1300" dirty="0"/>
          </a:p>
        </p:txBody>
      </p:sp>
      <p:pic>
        <p:nvPicPr>
          <p:cNvPr id="6" name="Image 1" descr="The same blue backpack, sweep · 40 m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009" y="1280160"/>
            <a:ext cx="2105497" cy="157912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773009" y="2950723"/>
            <a:ext cx="21054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sweep · 40 m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773009" y="3243331"/>
            <a:ext cx="21054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sweep height</a:t>
            </a:r>
            <a:endParaRPr lang="en-US" sz="1300" dirty="0"/>
          </a:p>
        </p:txBody>
      </p:sp>
      <p:pic>
        <p:nvPicPr>
          <p:cNvPr id="9" name="Image 2" descr="The same blue backpack, sweep · 20 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099" y="1280160"/>
            <a:ext cx="2105497" cy="1579123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5043099" y="2950723"/>
            <a:ext cx="21054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sweep · 20 m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5043099" y="3243331"/>
            <a:ext cx="21054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easy, but twice the lanes</a:t>
            </a:r>
            <a:endParaRPr lang="en-US" sz="1300" dirty="0"/>
          </a:p>
        </p:txBody>
      </p:sp>
      <p:pic>
        <p:nvPicPr>
          <p:cNvPr id="12" name="Image 3" descr="The same blue backpack, zoom · 20 m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188" y="1280160"/>
            <a:ext cx="2105497" cy="1579123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313188" y="2950723"/>
            <a:ext cx="21054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zoom · 20 m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7313188" y="3243331"/>
            <a:ext cx="21054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first closer look</a:t>
            </a:r>
            <a:endParaRPr lang="en-US" sz="1300" dirty="0"/>
          </a:p>
        </p:txBody>
      </p:sp>
      <p:pic>
        <p:nvPicPr>
          <p:cNvPr id="15" name="Image 4" descr="The same blue backpack, zoom · 12 m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3278" y="1280160"/>
            <a:ext cx="2105497" cy="1579123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9583278" y="2950723"/>
            <a:ext cx="21054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zoom · 12 m</a:t>
            </a:r>
            <a:endParaRPr lang="en-US" sz="1400" dirty="0"/>
          </a:p>
        </p:txBody>
      </p:sp>
      <p:sp>
        <p:nvSpPr>
          <p:cNvPr id="17" name="Text 10"/>
          <p:cNvSpPr txBox="1"/>
          <p:nvPr/>
        </p:nvSpPr>
        <p:spPr>
          <a:xfrm>
            <a:off x="9583278" y="3243331"/>
            <a:ext cx="21054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if unsure</a:t>
            </a:r>
            <a:endParaRPr lang="en-US" sz="1300" dirty="0"/>
          </a:p>
        </p:txBody>
      </p:sp>
      <p:sp>
        <p:nvSpPr>
          <p:cNvPr id="18" name="Shape 11"/>
          <p:cNvSpPr/>
          <p:nvPr/>
        </p:nvSpPr>
        <p:spPr>
          <a:xfrm>
            <a:off x="502920" y="3931920"/>
            <a:ext cx="360669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9" name="Text 12"/>
          <p:cNvSpPr txBox="1"/>
          <p:nvPr/>
        </p:nvSpPr>
        <p:spPr>
          <a:xfrm>
            <a:off x="777240" y="4160520"/>
            <a:ext cx="30580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of 10</a:t>
            </a:r>
            <a:endParaRPr lang="en-US" sz="4000" dirty="0"/>
          </a:p>
        </p:txBody>
      </p:sp>
      <p:sp>
        <p:nvSpPr>
          <p:cNvPr id="20" name="Text 13"/>
          <p:cNvSpPr txBox="1"/>
          <p:nvPr/>
        </p:nvSpPr>
        <p:spPr>
          <a:xfrm>
            <a:off x="777240" y="512064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views where the finder found the backpack from 60 m</a:t>
            </a:r>
            <a:endParaRPr lang="en-US" sz="1400" dirty="0"/>
          </a:p>
        </p:txBody>
      </p:sp>
      <p:sp>
        <p:nvSpPr>
          <p:cNvPr id="21" name="Shape 14"/>
          <p:cNvSpPr/>
          <p:nvPr/>
        </p:nvSpPr>
        <p:spPr>
          <a:xfrm>
            <a:off x="4292498" y="3931920"/>
            <a:ext cx="360669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22" name="Text 15"/>
          <p:cNvSpPr txBox="1"/>
          <p:nvPr/>
        </p:nvSpPr>
        <p:spPr>
          <a:xfrm>
            <a:off x="4566818" y="4160520"/>
            <a:ext cx="30580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of 10</a:t>
            </a:r>
            <a:endParaRPr lang="en-US" sz="4000" dirty="0"/>
          </a:p>
        </p:txBody>
      </p:sp>
      <p:sp>
        <p:nvSpPr>
          <p:cNvPr id="23" name="Text 16"/>
          <p:cNvSpPr txBox="1"/>
          <p:nvPr/>
        </p:nvSpPr>
        <p:spPr>
          <a:xfrm>
            <a:off x="4566818" y="512064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views where it found it from 40 m, so 40 m is the sweep height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8082077" y="3931920"/>
            <a:ext cx="360669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25" name="Text 18"/>
          <p:cNvSpPr txBox="1"/>
          <p:nvPr/>
        </p:nvSpPr>
        <p:spPr>
          <a:xfrm>
            <a:off x="8356397" y="4160520"/>
            <a:ext cx="30580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vs 13</a:t>
            </a:r>
            <a:endParaRPr lang="en-US" sz="4000" dirty="0"/>
          </a:p>
        </p:txBody>
      </p:sp>
      <p:sp>
        <p:nvSpPr>
          <p:cNvPr id="26" name="Text 19"/>
          <p:cNvSpPr txBox="1"/>
          <p:nvPr/>
        </p:nvSpPr>
        <p:spPr>
          <a:xfrm>
            <a:off x="8356397" y="512064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lanes to cover the 160 m square from 40 m versus 20 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means fewer lanes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2920" y="4983480"/>
            <a:ext cx="11185855" cy="731520"/>
          </a:xfrm>
          <a:prstGeom prst="rect">
            <a:avLst/>
          </a:prstGeom>
          <a:solidFill>
            <a:srgbClr val="E8ECE6"/>
          </a:solidFill>
          <a:ln w="6350">
            <a:solidFill>
              <a:srgbClr val="E8ECE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4983480"/>
            <a:ext cx="11185855" cy="0"/>
          </a:xfrm>
          <a:prstGeom prst="line">
            <a:avLst/>
          </a:prstGeom>
          <a:noFill/>
          <a:ln w="12700">
            <a:solidFill>
              <a:srgbClr val="5B6B7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7280" y="1965960"/>
            <a:ext cx="0" cy="3017520"/>
          </a:xfrm>
          <a:prstGeom prst="line">
            <a:avLst/>
          </a:prstGeom>
          <a:noFill/>
          <a:ln w="15875">
            <a:solidFill>
              <a:srgbClr val="5B6B7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24128" y="1965960"/>
            <a:ext cx="91440" cy="0"/>
          </a:xfrm>
          <a:prstGeom prst="line">
            <a:avLst/>
          </a:prstGeom>
          <a:noFill/>
          <a:ln w="12700">
            <a:solidFill>
              <a:srgbClr val="5B6B7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82880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5B6B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 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24128" y="3474720"/>
            <a:ext cx="91440" cy="0"/>
          </a:xfrm>
          <a:prstGeom prst="line">
            <a:avLst/>
          </a:prstGeom>
          <a:noFill/>
          <a:ln w="12700">
            <a:solidFill>
              <a:srgbClr val="5B6B7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2920" y="333756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5B6B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 m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024128" y="4078224"/>
            <a:ext cx="91440" cy="0"/>
          </a:xfrm>
          <a:prstGeom prst="line">
            <a:avLst/>
          </a:prstGeom>
          <a:noFill/>
          <a:ln w="12700">
            <a:solidFill>
              <a:srgbClr val="5B6B7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02920" y="39410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5B6B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 m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024128" y="4983480"/>
            <a:ext cx="91440" cy="0"/>
          </a:xfrm>
          <a:prstGeom prst="line">
            <a:avLst/>
          </a:prstGeom>
          <a:noFill/>
          <a:ln w="12700">
            <a:solidFill>
              <a:srgbClr val="5B6B7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2920" y="500176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5B6B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 m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neighbouring lanes, seen end-on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1422121" y="2020824"/>
            <a:ext cx="2459279" cy="2962656"/>
          </a:xfrm>
          <a:prstGeom prst="triangle">
            <a:avLst/>
          </a:prstGeom>
          <a:solidFill>
            <a:srgbClr val="2A78D6">
              <a:alpha val="18000"/>
            </a:srgbClr>
          </a:solidFill>
          <a:ln w="9525">
            <a:solidFill>
              <a:srgbClr val="8DB4E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49651" y="2020824"/>
            <a:ext cx="2459279" cy="2962656"/>
          </a:xfrm>
          <a:prstGeom prst="triangle">
            <a:avLst/>
          </a:prstGeom>
          <a:solidFill>
            <a:srgbClr val="2A78D6">
              <a:alpha val="12000"/>
            </a:srgbClr>
          </a:solidFill>
          <a:ln w="9525">
            <a:solidFill>
              <a:srgbClr val="8DB4E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377440" y="1911096"/>
            <a:ext cx="109728" cy="109728"/>
          </a:xfrm>
          <a:prstGeom prst="ellipse">
            <a:avLst/>
          </a:prstGeom>
          <a:solidFill>
            <a:srgbClr val="F3F5F2"/>
          </a:solidFill>
          <a:ln w="15875">
            <a:solidFill>
              <a:srgbClr val="1521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16352" y="1911096"/>
            <a:ext cx="109728" cy="109728"/>
          </a:xfrm>
          <a:prstGeom prst="ellipse">
            <a:avLst/>
          </a:prstGeom>
          <a:solidFill>
            <a:srgbClr val="F3F5F2"/>
          </a:solidFill>
          <a:ln w="15875">
            <a:solidFill>
              <a:srgbClr val="15212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487168" y="1965960"/>
            <a:ext cx="329184" cy="0"/>
          </a:xfrm>
          <a:prstGeom prst="line">
            <a:avLst/>
          </a:prstGeom>
          <a:noFill/>
          <a:ln w="19050">
            <a:solidFill>
              <a:srgbClr val="15212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560320" y="1911096"/>
            <a:ext cx="182880" cy="109728"/>
          </a:xfrm>
          <a:prstGeom prst="roundRect">
            <a:avLst>
              <a:gd name="adj" fmla="val 25000"/>
            </a:avLst>
          </a:prstGeom>
          <a:solidFill>
            <a:srgbClr val="15212B"/>
          </a:solidFill>
          <a:ln w="6350">
            <a:solidFill>
              <a:srgbClr val="15212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104970" y="1911096"/>
            <a:ext cx="109728" cy="109728"/>
          </a:xfrm>
          <a:prstGeom prst="ellipse">
            <a:avLst/>
          </a:prstGeom>
          <a:solidFill>
            <a:srgbClr val="F3F5F2"/>
          </a:solidFill>
          <a:ln w="15875">
            <a:solidFill>
              <a:srgbClr val="1521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43882" y="1911096"/>
            <a:ext cx="109728" cy="109728"/>
          </a:xfrm>
          <a:prstGeom prst="ellipse">
            <a:avLst/>
          </a:prstGeom>
          <a:solidFill>
            <a:srgbClr val="F3F5F2"/>
          </a:solidFill>
          <a:ln w="15875">
            <a:solidFill>
              <a:srgbClr val="1521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14698" y="1965960"/>
            <a:ext cx="329184" cy="0"/>
          </a:xfrm>
          <a:prstGeom prst="line">
            <a:avLst/>
          </a:prstGeom>
          <a:noFill/>
          <a:ln w="19050">
            <a:solidFill>
              <a:srgbClr val="15212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87850" y="1911096"/>
            <a:ext cx="182880" cy="109728"/>
          </a:xfrm>
          <a:prstGeom prst="roundRect">
            <a:avLst>
              <a:gd name="adj" fmla="val 25000"/>
            </a:avLst>
          </a:prstGeom>
          <a:solidFill>
            <a:srgbClr val="15212B"/>
          </a:solidFill>
          <a:ln w="6350">
            <a:solidFill>
              <a:srgbClr val="15212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834640" y="1783080"/>
            <a:ext cx="1361770" cy="0"/>
          </a:xfrm>
          <a:prstGeom prst="line">
            <a:avLst/>
          </a:prstGeom>
          <a:noFill/>
          <a:ln w="15875">
            <a:solidFill>
              <a:srgbClr val="5B6B76"/>
            </a:solidFill>
            <a:prstDash val="solid"/>
            <a:headEnd type="triangle"/>
            <a:tailEnd type="triangle"/>
          </a:ln>
        </p:spPr>
      </p:sp>
      <p:sp>
        <p:nvSpPr>
          <p:cNvPr id="26" name="Text 24"/>
          <p:cNvSpPr txBox="1"/>
          <p:nvPr/>
        </p:nvSpPr>
        <p:spPr>
          <a:xfrm>
            <a:off x="2468880" y="1481328"/>
            <a:ext cx="2093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22.9 m between lanes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3103931" y="46177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overlap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1422121" y="5184648"/>
            <a:ext cx="2459279" cy="0"/>
          </a:xfrm>
          <a:prstGeom prst="line">
            <a:avLst/>
          </a:prstGeom>
          <a:noFill/>
          <a:ln w="15875">
            <a:solidFill>
              <a:srgbClr val="5B6B76"/>
            </a:solidFill>
            <a:prstDash val="solid"/>
            <a:headEnd type="triangle"/>
            <a:tailEnd type="triangle"/>
          </a:ln>
        </p:spPr>
      </p:sp>
      <p:sp>
        <p:nvSpPr>
          <p:cNvPr id="29" name="Text 27"/>
          <p:cNvSpPr txBox="1"/>
          <p:nvPr/>
        </p:nvSpPr>
        <p:spPr>
          <a:xfrm>
            <a:off x="1239241" y="5257800"/>
            <a:ext cx="28250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32.6 m of ground in each photo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7498080" y="1188720"/>
            <a:ext cx="4187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closer look at one spot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9701784" y="3474720"/>
            <a:ext cx="1069848" cy="1508760"/>
          </a:xfrm>
          <a:custGeom>
            <a:avLst/>
            <a:gdLst/>
            <a:ahLst/>
            <a:cxnLst/>
            <a:rect l="l" t="t" r="r" b="b"/>
            <a:pathLst>
              <a:path w="1069848" h="1508760">
                <a:moveTo>
                  <a:pt x="0" y="0"/>
                </a:moveTo>
                <a:lnTo>
                  <a:pt x="740664" y="1508760"/>
                </a:lnTo>
                <a:lnTo>
                  <a:pt x="1069848" y="1508760"/>
                </a:lnTo>
                <a:close/>
              </a:path>
            </a:pathLst>
          </a:custGeom>
          <a:solidFill>
            <a:srgbClr val="E4570E">
              <a:alpha val="22000"/>
            </a:srgbClr>
          </a:solidFill>
          <a:ln w="9525">
            <a:solidFill>
              <a:srgbClr val="E4570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063886" y="4078224"/>
            <a:ext cx="634594" cy="905256"/>
          </a:xfrm>
          <a:custGeom>
            <a:avLst/>
            <a:gdLst/>
            <a:ahLst/>
            <a:cxnLst/>
            <a:rect l="l" t="t" r="r" b="b"/>
            <a:pathLst>
              <a:path w="634594" h="905256">
                <a:moveTo>
                  <a:pt x="0" y="0"/>
                </a:moveTo>
                <a:lnTo>
                  <a:pt x="451714" y="905256"/>
                </a:lnTo>
                <a:lnTo>
                  <a:pt x="634594" y="905256"/>
                </a:lnTo>
                <a:close/>
              </a:path>
            </a:pathLst>
          </a:custGeom>
          <a:solidFill>
            <a:srgbClr val="5B6B76">
              <a:alpha val="30000"/>
            </a:srgbClr>
          </a:solidFill>
          <a:ln w="9525">
            <a:solidFill>
              <a:srgbClr val="5B6B7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427464" y="3419856"/>
            <a:ext cx="109728" cy="109728"/>
          </a:xfrm>
          <a:prstGeom prst="ellipse">
            <a:avLst/>
          </a:prstGeom>
          <a:solidFill>
            <a:srgbClr val="F3F5F2"/>
          </a:solidFill>
          <a:ln w="15875">
            <a:solidFill>
              <a:srgbClr val="E4570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866376" y="3419856"/>
            <a:ext cx="109728" cy="109728"/>
          </a:xfrm>
          <a:prstGeom prst="ellipse">
            <a:avLst/>
          </a:prstGeom>
          <a:solidFill>
            <a:srgbClr val="F3F5F2"/>
          </a:solidFill>
          <a:ln w="15875">
            <a:solidFill>
              <a:srgbClr val="E4570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537192" y="3474720"/>
            <a:ext cx="329184" cy="0"/>
          </a:xfrm>
          <a:prstGeom prst="line">
            <a:avLst/>
          </a:prstGeom>
          <a:noFill/>
          <a:ln w="19050">
            <a:solidFill>
              <a:srgbClr val="E4570E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610344" y="3419856"/>
            <a:ext cx="182880" cy="109728"/>
          </a:xfrm>
          <a:prstGeom prst="roundRect">
            <a:avLst>
              <a:gd name="adj" fmla="val 25000"/>
            </a:avLst>
          </a:prstGeom>
          <a:solidFill>
            <a:srgbClr val="E4570E"/>
          </a:solidFill>
          <a:ln w="6350">
            <a:solidFill>
              <a:srgbClr val="E4570E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789566" y="4023360"/>
            <a:ext cx="109728" cy="109728"/>
          </a:xfrm>
          <a:prstGeom prst="ellipse">
            <a:avLst/>
          </a:prstGeom>
          <a:solidFill>
            <a:srgbClr val="F3F5F2"/>
          </a:solidFill>
          <a:ln w="15875">
            <a:solidFill>
              <a:srgbClr val="5B6B76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228478" y="4023360"/>
            <a:ext cx="109728" cy="109728"/>
          </a:xfrm>
          <a:prstGeom prst="ellipse">
            <a:avLst/>
          </a:prstGeom>
          <a:solidFill>
            <a:srgbClr val="F3F5F2"/>
          </a:solidFill>
          <a:ln w="15875">
            <a:solidFill>
              <a:srgbClr val="5B6B7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899294" y="4078224"/>
            <a:ext cx="329184" cy="0"/>
          </a:xfrm>
          <a:prstGeom prst="line">
            <a:avLst/>
          </a:prstGeom>
          <a:noFill/>
          <a:ln w="19050">
            <a:solidFill>
              <a:srgbClr val="5B6B76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972446" y="4023360"/>
            <a:ext cx="182880" cy="109728"/>
          </a:xfrm>
          <a:prstGeom prst="roundRect">
            <a:avLst>
              <a:gd name="adj" fmla="val 25000"/>
            </a:avLst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533888" y="4910328"/>
            <a:ext cx="146304" cy="146304"/>
          </a:xfrm>
          <a:prstGeom prst="ellipse">
            <a:avLst/>
          </a:prstGeom>
          <a:solidFill>
            <a:srgbClr val="F3F5F2"/>
          </a:solidFill>
          <a:ln w="19050">
            <a:solidFill>
              <a:srgbClr val="E4570E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415784" y="3319272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look at 20 m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6497726" y="3922776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second step at 12 m, only if unsure</a:t>
            </a:r>
            <a:endParaRPr lang="en-US" sz="1400" dirty="0"/>
          </a:p>
        </p:txBody>
      </p:sp>
      <p:sp>
        <p:nvSpPr>
          <p:cNvPr id="44" name="Text 42"/>
          <p:cNvSpPr txBox="1"/>
          <p:nvPr/>
        </p:nvSpPr>
        <p:spPr>
          <a:xfrm>
            <a:off x="8321040" y="1874520"/>
            <a:ext cx="33649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hover 0.6 × the height short of the spot, about 31° off vertical; the zoom frames about 4 m of ground</a:t>
            </a:r>
            <a:endParaRPr lang="en-US" sz="1400" dirty="0"/>
          </a:p>
        </p:txBody>
      </p:sp>
      <p:sp>
        <p:nvSpPr>
          <p:cNvPr id="45" name="Text 43"/>
          <p:cNvSpPr txBox="1"/>
          <p:nvPr/>
        </p:nvSpPr>
        <p:spPr>
          <a:xfrm>
            <a:off x="9418320" y="5093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backpack, 0.55 m</a:t>
            </a:r>
            <a:endParaRPr lang="en-US" sz="1400" dirty="0"/>
          </a:p>
        </p:txBody>
      </p:sp>
      <p:sp>
        <p:nvSpPr>
          <p:cNvPr id="46" name="Text 44"/>
          <p:cNvSpPr txBox="1"/>
          <p:nvPr/>
        </p:nvSpPr>
        <p:spPr>
          <a:xfrm>
            <a:off x="9418320" y="53675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(drawn to scale)</a:t>
            </a:r>
            <a:endParaRPr lang="en-US" sz="1400" dirty="0"/>
          </a:p>
        </p:txBody>
      </p:sp>
      <p:sp>
        <p:nvSpPr>
          <p:cNvPr id="47" name="Text 45"/>
          <p:cNvSpPr txBox="1"/>
          <p:nvPr/>
        </p:nvSpPr>
        <p:spPr>
          <a:xfrm>
            <a:off x="502920" y="5897880"/>
            <a:ext cx="111858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40 m, 7 lanes cover the square. At 20 m it would take 13.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model sees only what it must</a:t>
            </a:r>
            <a:endParaRPr lang="en-US" sz="3400" dirty="0"/>
          </a:p>
        </p:txBody>
      </p:sp>
      <p:pic>
        <p:nvPicPr>
          <p:cNvPr id="3" name="Image 0" descr="Log-scale bar chart of one flight: 1,234 control ticks, 125 sweep photos, 375 odd spots boxed by the finder, 163 crops judged by Clef-Flash, 8 closer looks, 8 close-ups judged, 3 alerts, 6 qwen38 jobs, 3 spoken aler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371600"/>
            <a:ext cx="7498080" cy="349447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5048956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flight: 683 s over a 160 × 160 m square. Clef-Flash’s 171 calls took about 56 s of model time; qwen38’s 6 jobs about 15 s, in the background.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8366760" y="1371600"/>
            <a:ext cx="3322015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8595360" y="1463040"/>
            <a:ext cx="28648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98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375</a:t>
            </a:r>
            <a:endParaRPr lang="en-US" sz="440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2194560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odd spots boxed by the CPU finder, on every photo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8366760" y="2926080"/>
            <a:ext cx="3322015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8595360" y="3017520"/>
            <a:ext cx="28648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A78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</a:t>
            </a:r>
            <a:endParaRPr lang="en-US" sz="4400" dirty="0"/>
          </a:p>
        </p:txBody>
      </p:sp>
      <p:sp>
        <p:nvSpPr>
          <p:cNvPr id="10" name="Text 7"/>
          <p:cNvSpPr txBox="1"/>
          <p:nvPr/>
        </p:nvSpPr>
        <p:spPr>
          <a:xfrm>
            <a:off x="8595360" y="3749040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crops judged by Clef-Flash, plus 8 close-ups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8366760" y="4480560"/>
            <a:ext cx="3322015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8595360" y="4572000"/>
            <a:ext cx="28648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625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400" dirty="0"/>
          </a:p>
        </p:txBody>
      </p:sp>
      <p:sp>
        <p:nvSpPr>
          <p:cNvPr id="13" name="Text 10"/>
          <p:cNvSpPr txBox="1"/>
          <p:nvPr/>
        </p:nvSpPr>
        <p:spPr>
          <a:xfrm>
            <a:off x="8595360" y="5303520"/>
            <a:ext cx="28648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qwen38 jobs: 3 radio notes, 3 trail plans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to it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128016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OPERATOR SAYS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6035040" y="128016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CLEF-FLASH ROUTES IT TO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098280" y="1280160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02920" y="1600200"/>
            <a:ext cx="5212080" cy="713232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15875">
            <a:solidFill>
              <a:srgbClr val="13976A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31520" y="1600200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“Missing hiker. Blue backpack, orange tent, grey dog.”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760720" y="1828800"/>
            <a:ext cx="246888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35040" y="1728216"/>
            <a:ext cx="2834640" cy="457200"/>
          </a:xfrm>
          <a:prstGeom prst="roundRect">
            <a:avLst>
              <a:gd name="adj" fmla="val 50000"/>
            </a:avLst>
          </a:prstGeom>
          <a:solidFill>
            <a:srgbClr val="2A78D6"/>
          </a:solidFill>
          <a:ln w="6350">
            <a:solidFill>
              <a:srgbClr val="2A78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035040" y="172821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describe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098280" y="1600200"/>
            <a:ext cx="2606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qwen38 writes the clue cards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2920" y="2468880"/>
            <a:ext cx="5212080" cy="713232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15875">
            <a:solidFill>
              <a:srgbClr val="13976A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731520" y="2468880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“Start the search.”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760720" y="2697480"/>
            <a:ext cx="246888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35040" y="2596896"/>
            <a:ext cx="2834640" cy="457200"/>
          </a:xfrm>
          <a:prstGeom prst="roundRect">
            <a:avLst>
              <a:gd name="adj" fmla="val 50000"/>
            </a:avLst>
          </a:prstGeom>
          <a:solidFill>
            <a:srgbClr val="2A78D6"/>
          </a:solidFill>
          <a:ln w="6350">
            <a:solidFill>
              <a:srgbClr val="2A78D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035040" y="259689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start_search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098280" y="2468880"/>
            <a:ext cx="2606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take off and sweep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02920" y="3337560"/>
            <a:ext cx="5212080" cy="713232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15875">
            <a:solidFill>
              <a:srgbClr val="13976A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731520" y="3337560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“Go back to the last alert.”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760720" y="3566160"/>
            <a:ext cx="246888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35040" y="3465576"/>
            <a:ext cx="2834640" cy="457200"/>
          </a:xfrm>
          <a:prstGeom prst="roundRect">
            <a:avLst>
              <a:gd name="adj" fmla="val 50000"/>
            </a:avLst>
          </a:prstGeom>
          <a:solidFill>
            <a:srgbClr val="2A78D6"/>
          </a:solidFill>
          <a:ln w="6350">
            <a:solidFill>
              <a:srgbClr val="2A78D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0" y="346557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go_back_to_last_alert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098280" y="3337560"/>
            <a:ext cx="2606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fly back and look again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02920" y="4206240"/>
            <a:ext cx="5212080" cy="713232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15875">
            <a:solidFill>
              <a:srgbClr val="13976A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731520" y="4206240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“Stop searching and come home.”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760720" y="4434840"/>
            <a:ext cx="246888" cy="256032"/>
          </a:xfrm>
          <a:prstGeom prst="rightArrow">
            <a:avLst/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35040" y="4334256"/>
            <a:ext cx="2834640" cy="457200"/>
          </a:xfrm>
          <a:prstGeom prst="roundRect">
            <a:avLst>
              <a:gd name="adj" fmla="val 50000"/>
            </a:avLst>
          </a:prstGeom>
          <a:solidFill>
            <a:srgbClr val="2A78D6"/>
          </a:solidFill>
          <a:ln w="6350">
            <a:solidFill>
              <a:srgbClr val="2A78D6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035040" y="433425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return_home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9098280" y="4206240"/>
            <a:ext cx="2606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straight home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502920" y="5257800"/>
            <a:ext cx="3606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to 90 ms</a:t>
            </a:r>
            <a:endParaRPr lang="en-US" sz="2600" dirty="0"/>
          </a:p>
        </p:txBody>
      </p:sp>
      <p:sp>
        <p:nvSpPr>
          <p:cNvPr id="31" name="Text 29"/>
          <p:cNvSpPr txBox="1"/>
          <p:nvPr/>
        </p:nvSpPr>
        <p:spPr>
          <a:xfrm>
            <a:off x="502920" y="5715000"/>
            <a:ext cx="3606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Parakeet, speech to text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292498" y="5257800"/>
            <a:ext cx="3606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</a:t>
            </a:r>
            <a:endParaRPr lang="en-US" sz="2600" dirty="0"/>
          </a:p>
        </p:txBody>
      </p:sp>
      <p:sp>
        <p:nvSpPr>
          <p:cNvPr id="33" name="Text 31"/>
          <p:cNvSpPr txBox="1"/>
          <p:nvPr/>
        </p:nvSpPr>
        <p:spPr>
          <a:xfrm>
            <a:off x="4292498" y="5715000"/>
            <a:ext cx="3606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minimum Clef-Flash confidence to act on a command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8082077" y="5257800"/>
            <a:ext cx="3606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94.7%</a:t>
            </a:r>
            <a:endParaRPr lang="en-US" sz="2600" dirty="0"/>
          </a:p>
        </p:txBody>
      </p:sp>
      <p:sp>
        <p:nvSpPr>
          <p:cNvPr id="35" name="Text 33"/>
          <p:cNvSpPr txBox="1"/>
          <p:nvPr/>
        </p:nvSpPr>
        <p:spPr>
          <a:xfrm>
            <a:off x="8082077" y="5715000"/>
            <a:ext cx="3606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confidence on the operator’s spoken description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laptop, no internet</a:t>
            </a:r>
            <a:endParaRPr lang="en-US" sz="3400" dirty="0"/>
          </a:p>
        </p:txBody>
      </p:sp>
      <p:pic>
        <p:nvPicPr>
          <p:cNvPr id="3" name="Image 0" descr="Bar of model weights in 128 GB of unified memory: qwen38 about 70 GB, Clef-Flash 11, voice 2.7, simulator 1.7, about 43 GB free for mac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80160"/>
            <a:ext cx="11185855" cy="179526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02920" y="3429000"/>
            <a:ext cx="3606698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777240" y="3657600"/>
            <a:ext cx="30580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128 GB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434340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MacBook Pro M5 Max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4754880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40-core GPU and 128 GB of unified memory run every model, the simulator and the console at once.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2498" y="3429000"/>
            <a:ext cx="3606698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4566818" y="3657600"/>
            <a:ext cx="30580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internet</a:t>
            </a:r>
            <a:endParaRPr lang="en-US" sz="3200" dirty="0"/>
          </a:p>
        </p:txBody>
      </p:sp>
      <p:sp>
        <p:nvSpPr>
          <p:cNvPr id="10" name="Text 7"/>
          <p:cNvSpPr txBox="1"/>
          <p:nvPr/>
        </p:nvSpPr>
        <p:spPr>
          <a:xfrm>
            <a:off x="4566818" y="434340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is local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4566818" y="4754880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model runs on the laptop and nothing in the code calls out.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82077" y="3429000"/>
            <a:ext cx="3606698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8356397" y="3657600"/>
            <a:ext cx="30580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 to 0.4 s</a:t>
            </a:r>
            <a:endParaRPr lang="en-US" sz="3200" dirty="0"/>
          </a:p>
        </p:txBody>
      </p:sp>
      <p:sp>
        <p:nvSpPr>
          <p:cNvPr id="14" name="Text 11"/>
          <p:cNvSpPr txBox="1"/>
          <p:nvPr/>
        </p:nvSpPr>
        <p:spPr>
          <a:xfrm>
            <a:off x="8356397" y="434340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GPU is the limit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8356397" y="4754880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Clef-Flash answers that fast when the GPU is free. With another job running, 2 to 6 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works end to end, in a simulator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2920" y="1280160"/>
            <a:ext cx="2659304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508760"/>
            <a:ext cx="2202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457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of 3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468880"/>
            <a:ext cx="2202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 on a real-time flight, 683 s, no false alerts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345104" y="1280160"/>
            <a:ext cx="2659304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3573704" y="1508760"/>
            <a:ext cx="2202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of 18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3573704" y="2468880"/>
            <a:ext cx="2202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scenario flights pass, over three sets of fresh seeds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87288" y="1280160"/>
            <a:ext cx="2659304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415888" y="1508760"/>
            <a:ext cx="2202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in 45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6415888" y="2468880"/>
            <a:ext cx="2202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false alerts across 45 flights and 95 alerts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9029471" y="1280160"/>
            <a:ext cx="2659304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258071" y="1508760"/>
            <a:ext cx="2202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vs 7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9258071" y="2468880"/>
            <a:ext cx="2202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false alerts, live versus reviewing photos after landing</a:t>
            </a:r>
            <a:endParaRPr lang="en-US" sz="1300" dirty="0"/>
          </a:p>
        </p:txBody>
      </p:sp>
      <p:pic>
        <p:nvPicPr>
          <p:cNvPr id="15" name="Image 0" descr="Grey dog close-u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703320"/>
            <a:ext cx="2560320" cy="1920240"/>
          </a:xfrm>
          <a:prstGeom prst="rect">
            <a:avLst/>
          </a:prstGeom>
        </p:spPr>
      </p:pic>
      <p:pic>
        <p:nvPicPr>
          <p:cNvPr id="16" name="Image 1" descr="Yellow helmet close-u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3703320"/>
            <a:ext cx="2560320" cy="1920240"/>
          </a:xfrm>
          <a:prstGeom prst="rect">
            <a:avLst/>
          </a:prstGeom>
        </p:spPr>
      </p:pic>
      <p:pic>
        <p:nvPicPr>
          <p:cNvPr id="17" name="Image 2" descr="Green sleeping bag close-up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3703320"/>
            <a:ext cx="2560320" cy="192024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869680" y="3703320"/>
            <a:ext cx="2819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 from words alone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8869680" y="4160520"/>
            <a:ext cx="28190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Dog, helmet (0.3 m) and sleeping bag: items never used for tuning.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502920" y="5897880"/>
            <a:ext cx="102714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5B6B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these as “this behaviour works”, not as real-world detection rates.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doesn’t work yet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2920" y="1280160"/>
            <a:ext cx="1118585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1554480"/>
            <a:ext cx="1600200" cy="292608"/>
          </a:xfrm>
          <a:prstGeom prst="roundRect">
            <a:avLst>
              <a:gd name="adj" fmla="val 50000"/>
            </a:avLst>
          </a:prstGeom>
          <a:solidFill>
            <a:srgbClr val="15212B"/>
          </a:solidFill>
          <a:ln w="6350">
            <a:solidFill>
              <a:srgbClr val="15212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544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PASSES, ONE MISS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1280160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miss left: the finder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280160"/>
            <a:ext cx="542513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a 30-minute battery the four-clue flight covers the whole area; 17 of 18 pass. The miss: the finder never boxed one sleeping bag.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2267712"/>
            <a:ext cx="1118585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31520" y="2542032"/>
            <a:ext cx="1600200" cy="292608"/>
          </a:xfrm>
          <a:prstGeom prst="roundRect">
            <a:avLst>
              <a:gd name="adj" fmla="val 50000"/>
            </a:avLst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2542032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PARTLY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2560320" y="2267712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items lean on qwen38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035040" y="2267712"/>
            <a:ext cx="542513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Clef-Flash’s close-ups score 0.12 to 0.29 on held-out items. Two of four finds came via a second opinion.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3255264"/>
            <a:ext cx="1118585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31520" y="3529584"/>
            <a:ext cx="1600200" cy="292608"/>
          </a:xfrm>
          <a:prstGeom prst="roundRect">
            <a:avLst>
              <a:gd name="adj" fmla="val 50000"/>
            </a:avLst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3529584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2560320" y="3255264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has only seen a simulator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035040" y="3255264"/>
            <a:ext cx="542513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Flat ground, no wind, no GPS error. Real aerial imagery is untested.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02920" y="4242816"/>
            <a:ext cx="1118585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731520" y="4517136"/>
            <a:ext cx="1600200" cy="292608"/>
          </a:xfrm>
          <a:prstGeom prst="roundRect">
            <a:avLst>
              <a:gd name="adj" fmla="val 50000"/>
            </a:avLst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1520" y="4517136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2560320" y="4242816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radio, no Wi-Fi-off rehearsal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035040" y="4242816"/>
            <a:ext cx="542513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alert is radio-sized, but no radio exists. Offline is by design, not yet by test.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02920" y="5230368"/>
            <a:ext cx="1118585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5DBD6"/>
            </a:solidFill>
            <a:prstDash val="solid"/>
          </a:ln>
          <a:effectLst>
            <a:outerShdw sx="100000" sy="100000" kx="0" ky="0" algn="bl" rotWithShape="0" blurRad="101600" dist="25400" dir="5400000">
              <a:srgbClr val="15212B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731520" y="5504688"/>
            <a:ext cx="1600200" cy="292608"/>
          </a:xfrm>
          <a:prstGeom prst="roundRect">
            <a:avLst>
              <a:gd name="adj" fmla="val 50000"/>
            </a:avLst>
          </a:prstGeom>
          <a:solidFill>
            <a:srgbClr val="5B6B76"/>
          </a:solidFill>
          <a:ln w="6350">
            <a:solidFill>
              <a:srgbClr val="5B6B76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31520" y="550468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PARTLY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2560320" y="5230368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numbers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6035040" y="5230368"/>
            <a:ext cx="542513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52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seed sets per scenario, two seeds for the trail test, six flights for live versus after landing.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02920" y="320040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next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2920" y="1463040"/>
            <a:ext cx="2090867" cy="3383280"/>
          </a:xfrm>
          <a:prstGeom prst="roundRect">
            <a:avLst>
              <a:gd name="adj" fmla="val 3499"/>
            </a:avLst>
          </a:prstGeom>
          <a:solidFill>
            <a:srgbClr val="1E2E3A"/>
          </a:solidFill>
          <a:ln w="9525">
            <a:solidFill>
              <a:srgbClr val="33454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04088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A9B6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04088" y="2468880"/>
            <a:ext cx="168853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the finder's blind spot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04088" y="3383280"/>
            <a:ext cx="1688531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5DB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last held-out miss was a sleeping bag the colour finder never boxed.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76667" y="1463040"/>
            <a:ext cx="2090867" cy="3383280"/>
          </a:xfrm>
          <a:prstGeom prst="roundRect">
            <a:avLst>
              <a:gd name="adj" fmla="val 3499"/>
            </a:avLst>
          </a:prstGeom>
          <a:solidFill>
            <a:srgbClr val="1E2E3A"/>
          </a:solidFill>
          <a:ln w="9525">
            <a:solidFill>
              <a:srgbClr val="33454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977835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A9B6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977835" y="2468880"/>
            <a:ext cx="168853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Wi-Fi-off rehearsal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977835" y="3383280"/>
            <a:ext cx="1688531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5DB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Run the whole demo with the network actually off. About ten minutes.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050414" y="1463040"/>
            <a:ext cx="2090867" cy="3383280"/>
          </a:xfrm>
          <a:prstGeom prst="roundRect">
            <a:avLst>
              <a:gd name="adj" fmla="val 3499"/>
            </a:avLst>
          </a:prstGeom>
          <a:solidFill>
            <a:srgbClr val="1E2E3A"/>
          </a:solidFill>
          <a:ln w="9525">
            <a:solidFill>
              <a:srgbClr val="33454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51582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A9B6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5251582" y="2468880"/>
            <a:ext cx="168853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aerial photos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251582" y="3383280"/>
            <a:ext cx="1688531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5DB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Replay HERIDAL, SARD or WiSARD imagery. Approved; dataset licences are being checked.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24161" y="1463040"/>
            <a:ext cx="2090867" cy="3383280"/>
          </a:xfrm>
          <a:prstGeom prst="roundRect">
            <a:avLst>
              <a:gd name="adj" fmla="val 3499"/>
            </a:avLst>
          </a:prstGeom>
          <a:solidFill>
            <a:srgbClr val="1E2E3A"/>
          </a:solidFill>
          <a:ln w="9525">
            <a:solidFill>
              <a:srgbClr val="33454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525329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A9B6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7525329" y="2468880"/>
            <a:ext cx="168853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Hybrid after-landing pass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525329" y="3383280"/>
            <a:ext cx="1688531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5DB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Re-check saved photos, but only send a team to spots no close-up cleared. A day of work.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597908" y="1463040"/>
            <a:ext cx="2090867" cy="3383280"/>
          </a:xfrm>
          <a:prstGeom prst="roundRect">
            <a:avLst>
              <a:gd name="adj" fmla="val 3499"/>
            </a:avLst>
          </a:prstGeom>
          <a:solidFill>
            <a:srgbClr val="1E2E3A"/>
          </a:solidFill>
          <a:ln w="9525">
            <a:solidFill>
              <a:srgbClr val="33454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799076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A9B6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9799076" y="2468880"/>
            <a:ext cx="168853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flight software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9799076" y="3383280"/>
            <a:ext cx="1688531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5DB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PX4 in simulation, then a real drone. Weeks, and hardware.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5212080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a convincing simulator to evidence that matters on real ground.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40135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6B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trol">
  <a:themeElements>
    <a:clrScheme name="Patrol">
      <a:dk1>
        <a:srgbClr val="15212B"/>
      </a:dk1>
      <a:lt1>
        <a:srgbClr val="FFFFFF"/>
      </a:lt1>
      <a:dk2>
        <a:srgbClr val="15212B"/>
      </a:dk2>
      <a:lt2>
        <a:srgbClr val="F3F5F2"/>
      </a:lt2>
      <a:accent1>
        <a:srgbClr val="2A78D6"/>
      </a:accent1>
      <a:accent2>
        <a:srgbClr val="6250D6"/>
      </a:accent2>
      <a:accent3>
        <a:srgbClr val="13976A"/>
      </a:accent3>
      <a:accent4>
        <a:srgbClr val="E4570E"/>
      </a:accent4>
      <a:accent5>
        <a:srgbClr val="5B6B76"/>
      </a:accent5>
      <a:accent6>
        <a:srgbClr val="C98A00"/>
      </a:accent6>
      <a:hlink>
        <a:srgbClr val="2A78D6"/>
      </a:hlink>
      <a:folHlink>
        <a:srgbClr val="6250D6"/>
      </a:folHlink>
    </a:clrScheme>
    <a:fontScheme name="Patrol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Patrol: a search drone that works from words, offline</dc:title>
  <dc:subject>PptxGenJS Presentation</dc:subject>
  <dc:creator>Patrol</dc:creator>
  <cp:lastModifiedBy>Patrol</cp:lastModifiedBy>
  <cp:revision>1</cp:revision>
  <dcterms:created xsi:type="dcterms:W3CDTF">2026-10-11T23:10:25Z</dcterms:created>
  <dcterms:modified xsi:type="dcterms:W3CDTF">2026-10-11T23:10:25Z</dcterms:modified>
</cp:coreProperties>
</file>